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3"/>
    <p:restoredTop sz="94690"/>
  </p:normalViewPr>
  <p:slideViewPr>
    <p:cSldViewPr snapToGrid="0" snapToObjects="1">
      <p:cViewPr>
        <p:scale>
          <a:sx n="40" d="100"/>
          <a:sy n="40" d="100"/>
        </p:scale>
        <p:origin x="30" y="-726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903548" y="6183804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46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09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52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12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8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6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94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04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1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14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59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3891200" cy="3291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64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" name="Picture 10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7562" y="16051984"/>
            <a:ext cx="5768609" cy="6623219"/>
          </a:xfrm>
          <a:prstGeom prst="rect">
            <a:avLst/>
          </a:prstGeom>
        </p:spPr>
      </p:pic>
      <p:pic>
        <p:nvPicPr>
          <p:cNvPr id="127" name="Picture 1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7607" y="21295899"/>
            <a:ext cx="9201894" cy="6901420"/>
          </a:xfrm>
          <a:prstGeom prst="rect">
            <a:avLst/>
          </a:prstGeom>
        </p:spPr>
      </p:pic>
      <p:sp>
        <p:nvSpPr>
          <p:cNvPr id="115" name="Google Shape;261;p33"/>
          <p:cNvSpPr/>
          <p:nvPr/>
        </p:nvSpPr>
        <p:spPr>
          <a:xfrm>
            <a:off x="20626802" y="17390434"/>
            <a:ext cx="8511573" cy="405519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673600" y="702873"/>
            <a:ext cx="38566889" cy="2234830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>
                <a:solidFill>
                  <a:schemeClr val="bg1"/>
                </a:solidFill>
              </a:rPr>
              <a:t>Deep Learning for Medical Image: A Recipe for Success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7457" y="538671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483961" y="5395173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BACKGROUND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673600" y="2836547"/>
            <a:ext cx="38643089" cy="1484314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 err="1" smtClean="0">
                <a:solidFill>
                  <a:schemeClr val="bg1"/>
                </a:solidFill>
              </a:rPr>
              <a:t>Oge</a:t>
            </a:r>
            <a:r>
              <a:rPr lang="en-US" sz="5000" dirty="0" smtClean="0">
                <a:solidFill>
                  <a:schemeClr val="bg1"/>
                </a:solidFill>
              </a:rPr>
              <a:t> Marques, </a:t>
            </a:r>
            <a:r>
              <a:rPr lang="en-US" sz="5000" dirty="0" err="1" smtClean="0">
                <a:solidFill>
                  <a:schemeClr val="bg1"/>
                </a:solidFill>
              </a:rPr>
              <a:t>Ph.D</a:t>
            </a:r>
            <a:r>
              <a:rPr lang="en-US" sz="5000" dirty="0">
                <a:solidFill>
                  <a:schemeClr val="bg1"/>
                </a:solidFill>
              </a:rPr>
              <a:t> and Adam Corbin</a:t>
            </a:r>
            <a:r>
              <a:rPr lang="en-US" sz="5000" dirty="0" smtClean="0">
                <a:solidFill>
                  <a:schemeClr val="bg1"/>
                </a:solidFill>
              </a:rPr>
              <a:t/>
            </a:r>
            <a:br>
              <a:rPr lang="en-US" sz="5000" dirty="0" smtClean="0">
                <a:solidFill>
                  <a:schemeClr val="bg1"/>
                </a:solidFill>
              </a:rPr>
            </a:br>
            <a:r>
              <a:rPr lang="en-US" sz="5000" dirty="0" smtClean="0">
                <a:solidFill>
                  <a:schemeClr val="bg1"/>
                </a:solidFill>
              </a:rPr>
              <a:t>Florida Atlantic University, Boca Raton, FL.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5381107" y="538671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6727611" y="5395173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TOOLS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9624756" y="20299642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0954297" y="20308098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BEYOND THE CODE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137458" y="6828401"/>
            <a:ext cx="13361522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Problem</a:t>
            </a:r>
            <a:r>
              <a:rPr lang="en-US" sz="4200" b="1" dirty="0">
                <a:solidFill>
                  <a:schemeClr val="tx2">
                    <a:lumMod val="50000"/>
                  </a:schemeClr>
                </a:solidFill>
              </a:rPr>
              <a:t>: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 Medical imaging is a fast-paced discipline, and it can be difficult for a newcomer to navigate without assistance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  <a:p>
            <a:endParaRPr lang="en-US" sz="42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Hypothesis: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 A detailed checklist of factors to be considered while developing AI systems for medical applications could help someone maximize their success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  <a:p>
            <a:endParaRPr lang="en-US" sz="42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Contribution: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 When working in the field of medical imaging analysis, a collection of steps that organize what's essential.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137457" y="13626794"/>
            <a:ext cx="13327595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66997" y="13635250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METHODS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5338775" y="1339389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6685279" y="13402353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DOCUMENT CODE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9624756" y="28188863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30954297" y="28197319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CONCLUSION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9624756" y="29656945"/>
            <a:ext cx="103776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Partner with specialists now that you have the appropriate tools to create a lasting contribution in the field of medical image analysis.</a:t>
            </a:r>
            <a:endParaRPr lang="en-US" sz="4200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29624757" y="5380168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30971261" y="5388624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COMPETITIONS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289858" y="15089124"/>
            <a:ext cx="13361522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Identify </a:t>
            </a: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</a:rPr>
              <a:t>opportunities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Search the </a:t>
            </a: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</a:rPr>
              <a:t>literature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Select the best </a:t>
            </a: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</a:rPr>
              <a:t>tools</a:t>
            </a: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for the job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Build strong </a:t>
            </a: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</a:rPr>
              <a:t>partnerships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</a:rPr>
              <a:t>Document</a:t>
            </a: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code, data, and model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Enter </a:t>
            </a: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</a:rPr>
              <a:t>challenges</a:t>
            </a: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and competitions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</a:rPr>
              <a:t>Publish </a:t>
            </a: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your work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 Go </a:t>
            </a:r>
            <a:r>
              <a:rPr lang="en-US" sz="4800" b="1" dirty="0" smtClean="0">
                <a:solidFill>
                  <a:schemeClr val="tx2">
                    <a:lumMod val="50000"/>
                  </a:schemeClr>
                </a:solidFill>
              </a:rPr>
              <a:t>beyond the code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8695869"/>
              </p:ext>
            </p:extLst>
          </p:nvPr>
        </p:nvGraphicFramePr>
        <p:xfrm>
          <a:off x="1150747" y="26630616"/>
          <a:ext cx="13361524" cy="53794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0381">
                  <a:extLst>
                    <a:ext uri="{9D8B030D-6E8A-4147-A177-3AD203B41FA5}">
                      <a16:colId xmlns:a16="http://schemas.microsoft.com/office/drawing/2014/main" val="1422351787"/>
                    </a:ext>
                  </a:extLst>
                </a:gridCol>
                <a:gridCol w="3340381">
                  <a:extLst>
                    <a:ext uri="{9D8B030D-6E8A-4147-A177-3AD203B41FA5}">
                      <a16:colId xmlns:a16="http://schemas.microsoft.com/office/drawing/2014/main" val="2486449723"/>
                    </a:ext>
                  </a:extLst>
                </a:gridCol>
                <a:gridCol w="3340381">
                  <a:extLst>
                    <a:ext uri="{9D8B030D-6E8A-4147-A177-3AD203B41FA5}">
                      <a16:colId xmlns:a16="http://schemas.microsoft.com/office/drawing/2014/main" val="612123208"/>
                    </a:ext>
                  </a:extLst>
                </a:gridCol>
                <a:gridCol w="3340381">
                  <a:extLst>
                    <a:ext uri="{9D8B030D-6E8A-4147-A177-3AD203B41FA5}">
                      <a16:colId xmlns:a16="http://schemas.microsoft.com/office/drawing/2014/main" val="3196683763"/>
                    </a:ext>
                  </a:extLst>
                </a:gridCol>
              </a:tblGrid>
              <a:tr h="2186493"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Year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Number of publications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Number of references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Citations (until August</a:t>
                      </a:r>
                      <a:r>
                        <a:rPr lang="en-US" sz="4000" baseline="0" dirty="0" smtClean="0"/>
                        <a:t> 2020)</a:t>
                      </a:r>
                      <a:endParaRPr lang="en-US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081249"/>
                  </a:ext>
                </a:extLst>
              </a:tr>
              <a:tr h="798243"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2017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7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1060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6089</a:t>
                      </a:r>
                      <a:endParaRPr lang="en-US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778409"/>
                  </a:ext>
                </a:extLst>
              </a:tr>
              <a:tr h="798243"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2018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15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1684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947</a:t>
                      </a:r>
                      <a:endParaRPr lang="en-US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2629954"/>
                  </a:ext>
                </a:extLst>
              </a:tr>
              <a:tr h="798243"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2019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21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2279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408</a:t>
                      </a:r>
                      <a:endParaRPr lang="en-US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4917691"/>
                  </a:ext>
                </a:extLst>
              </a:tr>
              <a:tr h="798243">
                <a:tc>
                  <a:txBody>
                    <a:bodyPr/>
                    <a:lstStyle/>
                    <a:p>
                      <a:r>
                        <a:rPr lang="en-US" sz="4000" b="1" dirty="0" smtClean="0"/>
                        <a:t>Sum</a:t>
                      </a:r>
                      <a:endParaRPr lang="en-US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/>
                        <a:t>43</a:t>
                      </a:r>
                      <a:endParaRPr lang="en-US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/>
                        <a:t>5023</a:t>
                      </a:r>
                      <a:endParaRPr lang="en-US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/>
                        <a:t>7444</a:t>
                      </a:r>
                      <a:endParaRPr lang="en-US" sz="4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696962"/>
                  </a:ext>
                </a:extLst>
              </a:tr>
            </a:tbl>
          </a:graphicData>
        </a:graphic>
      </p:graphicFrame>
      <p:pic>
        <p:nvPicPr>
          <p:cNvPr id="70" name="Picture 69">
            <a:extLst>
              <a:ext uri="{FF2B5EF4-FFF2-40B4-BE49-F238E27FC236}">
                <a16:creationId xmlns:a16="http://schemas.microsoft.com/office/drawing/2014/main" id="{64997504-D3F9-6846-A11E-563C7E0B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67007" y="6683890"/>
            <a:ext cx="7656892" cy="3188100"/>
          </a:xfrm>
          <a:prstGeom prst="rect">
            <a:avLst/>
          </a:prstGeom>
        </p:spPr>
      </p:pic>
      <p:sp>
        <p:nvSpPr>
          <p:cNvPr id="72" name="Rectangle 71"/>
          <p:cNvSpPr/>
          <p:nvPr/>
        </p:nvSpPr>
        <p:spPr>
          <a:xfrm>
            <a:off x="15260785" y="10208510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16607289" y="10216966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PARTNERSHIPS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4984594" y="11397294"/>
            <a:ext cx="140912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Medical Professional – Domain expert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Engineer, Computer Science, AI Software Developer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5085226" y="14466055"/>
            <a:ext cx="140912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Model Cards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</a:rPr>
              <a:t>Datasheets for datasets</a:t>
            </a: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A93A04D6-CF65-8D46-BE5F-CAAAAEBF5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24756" y="6624625"/>
            <a:ext cx="13361524" cy="313482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C3663178-AD79-0E4C-92F0-FD6C41CBA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24757" y="9990323"/>
            <a:ext cx="5723140" cy="2446997"/>
          </a:xfrm>
          <a:prstGeom prst="rect">
            <a:avLst/>
          </a:prstGeom>
        </p:spPr>
      </p:pic>
      <p:pic>
        <p:nvPicPr>
          <p:cNvPr id="79" name="Picture 2">
            <a:extLst>
              <a:ext uri="{FF2B5EF4-FFF2-40B4-BE49-F238E27FC236}">
                <a16:creationId xmlns:a16="http://schemas.microsoft.com/office/drawing/2014/main" id="{E173B634-1402-4D45-B27F-7D6C54B47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0024" y="10039515"/>
            <a:ext cx="6764000" cy="2348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Rectangle 79"/>
          <p:cNvSpPr/>
          <p:nvPr/>
        </p:nvSpPr>
        <p:spPr>
          <a:xfrm>
            <a:off x="29624756" y="1261395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/>
          <p:cNvSpPr txBox="1"/>
          <p:nvPr/>
        </p:nvSpPr>
        <p:spPr>
          <a:xfrm>
            <a:off x="30971260" y="12622413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PUBLISH WORK</a:t>
            </a:r>
            <a:endParaRPr lang="en-US" sz="5000" dirty="0">
              <a:solidFill>
                <a:schemeClr val="bg1"/>
              </a:solidFill>
            </a:endParaRP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2DC27FF9-65C1-B742-B4F5-1CB5B4E5C0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624756" y="14054743"/>
            <a:ext cx="13369267" cy="5381129"/>
          </a:xfrm>
          <a:prstGeom prst="rect">
            <a:avLst/>
          </a:prstGeom>
        </p:spPr>
      </p:pic>
      <p:pic>
        <p:nvPicPr>
          <p:cNvPr id="88" name="Google Shape;433;p4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546829" y="23177721"/>
            <a:ext cx="6902170" cy="845985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9" name="Rectangle 88"/>
          <p:cNvSpPr/>
          <p:nvPr/>
        </p:nvSpPr>
        <p:spPr>
          <a:xfrm>
            <a:off x="1224543" y="21518931"/>
            <a:ext cx="13327595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2554083" y="21527387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OPPORTUNITIES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1233615" y="25296270"/>
            <a:ext cx="13327595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2563155" y="25304726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LITERATURE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95" name="Google Shape;261;p33"/>
          <p:cNvSpPr/>
          <p:nvPr/>
        </p:nvSpPr>
        <p:spPr>
          <a:xfrm>
            <a:off x="20945711" y="18152257"/>
            <a:ext cx="2288567" cy="1154389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Define the problem</a:t>
            </a:r>
            <a:endParaRPr sz="1867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262;p33"/>
          <p:cNvSpPr/>
          <p:nvPr/>
        </p:nvSpPr>
        <p:spPr>
          <a:xfrm>
            <a:off x="23635331" y="18149601"/>
            <a:ext cx="2288567" cy="1154389"/>
          </a:xfrm>
          <a:prstGeom prst="rect">
            <a:avLst/>
          </a:prstGeom>
          <a:solidFill>
            <a:srgbClr val="4A86E8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b="1" kern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Procure a dataset</a:t>
            </a:r>
            <a:endParaRPr sz="1867" b="1" kern="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263;p33"/>
          <p:cNvSpPr/>
          <p:nvPr/>
        </p:nvSpPr>
        <p:spPr>
          <a:xfrm>
            <a:off x="26454063" y="18151345"/>
            <a:ext cx="2288567" cy="1154389"/>
          </a:xfrm>
          <a:prstGeom prst="rect">
            <a:avLst/>
          </a:prstGeom>
          <a:solidFill>
            <a:srgbClr val="4A86E8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b="1" kern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Train the model</a:t>
            </a:r>
            <a:endParaRPr sz="1867" b="1" kern="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264;p33"/>
          <p:cNvSpPr/>
          <p:nvPr/>
        </p:nvSpPr>
        <p:spPr>
          <a:xfrm>
            <a:off x="20962538" y="19698611"/>
            <a:ext cx="2265830" cy="11429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Test the product</a:t>
            </a:r>
            <a:endParaRPr sz="1867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265;p33"/>
          <p:cNvSpPr/>
          <p:nvPr/>
        </p:nvSpPr>
        <p:spPr>
          <a:xfrm>
            <a:off x="23635331" y="19702385"/>
            <a:ext cx="2265830" cy="11429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Release</a:t>
            </a:r>
            <a:endParaRPr sz="1867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270;p33"/>
          <p:cNvSpPr/>
          <p:nvPr/>
        </p:nvSpPr>
        <p:spPr>
          <a:xfrm>
            <a:off x="26454063" y="19703117"/>
            <a:ext cx="2265830" cy="11429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Monitor</a:t>
            </a:r>
            <a:endParaRPr sz="1867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4" name="Elbow Connector 113"/>
          <p:cNvCxnSpPr>
            <a:stCxn id="95" idx="3"/>
            <a:endCxn id="96" idx="1"/>
          </p:cNvCxnSpPr>
          <p:nvPr/>
        </p:nvCxnSpPr>
        <p:spPr>
          <a:xfrm flipV="1">
            <a:off x="23234278" y="18726796"/>
            <a:ext cx="401053" cy="265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Elbow Connector 116"/>
          <p:cNvCxnSpPr>
            <a:stCxn id="96" idx="3"/>
            <a:endCxn id="97" idx="1"/>
          </p:cNvCxnSpPr>
          <p:nvPr/>
        </p:nvCxnSpPr>
        <p:spPr>
          <a:xfrm>
            <a:off x="25923898" y="18726796"/>
            <a:ext cx="530165" cy="174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Elbow Connector 120"/>
          <p:cNvCxnSpPr>
            <a:stCxn id="99" idx="3"/>
            <a:endCxn id="104" idx="1"/>
          </p:cNvCxnSpPr>
          <p:nvPr/>
        </p:nvCxnSpPr>
        <p:spPr>
          <a:xfrm>
            <a:off x="25901161" y="20273845"/>
            <a:ext cx="552902" cy="73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Elbow Connector 122"/>
          <p:cNvCxnSpPr>
            <a:stCxn id="98" idx="3"/>
            <a:endCxn id="99" idx="1"/>
          </p:cNvCxnSpPr>
          <p:nvPr/>
        </p:nvCxnSpPr>
        <p:spPr>
          <a:xfrm>
            <a:off x="23228368" y="20270071"/>
            <a:ext cx="406963" cy="377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Elbow Connector 124"/>
          <p:cNvCxnSpPr>
            <a:stCxn id="97" idx="3"/>
            <a:endCxn id="98" idx="0"/>
          </p:cNvCxnSpPr>
          <p:nvPr/>
        </p:nvCxnSpPr>
        <p:spPr>
          <a:xfrm flipH="1">
            <a:off x="22095453" y="18728540"/>
            <a:ext cx="6647177" cy="970071"/>
          </a:xfrm>
          <a:prstGeom prst="bentConnector4">
            <a:avLst>
              <a:gd name="adj1" fmla="val -3439"/>
              <a:gd name="adj2" fmla="val 7975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22626473" y="17345087"/>
            <a:ext cx="42835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Machine Learning</a:t>
            </a:r>
            <a:endParaRPr lang="en-US" sz="4400" dirty="0"/>
          </a:p>
        </p:txBody>
      </p:sp>
      <p:pic>
        <p:nvPicPr>
          <p:cNvPr id="1025" name="Picture 10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38" y="22735882"/>
            <a:ext cx="13850515" cy="23647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002446" y="29350768"/>
            <a:ext cx="2983833" cy="2983833"/>
          </a:xfrm>
          <a:prstGeom prst="rect">
            <a:avLst/>
          </a:prstGeom>
        </p:spPr>
      </p:pic>
      <p:pic>
        <p:nvPicPr>
          <p:cNvPr id="56" name="Google Shape;423;p4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5471667" y="23177721"/>
            <a:ext cx="6900797" cy="845985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9222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10538</TotalTime>
  <Words>226</Words>
  <Application>Microsoft Office PowerPoint</Application>
  <PresentationFormat>Custom</PresentationFormat>
  <Paragraphs>58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FAU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Shawn Pennell</dc:creator>
  <cp:lastModifiedBy>Windows User</cp:lastModifiedBy>
  <cp:revision>51</cp:revision>
  <cp:lastPrinted>2016-02-24T16:11:01Z</cp:lastPrinted>
  <dcterms:created xsi:type="dcterms:W3CDTF">2016-02-23T16:07:19Z</dcterms:created>
  <dcterms:modified xsi:type="dcterms:W3CDTF">2022-04-04T07:38:22Z</dcterms:modified>
</cp:coreProperties>
</file>

<file path=docProps/thumbnail.jpeg>
</file>